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98" r:id="rId2"/>
    <p:sldId id="299" r:id="rId3"/>
    <p:sldId id="273" r:id="rId4"/>
    <p:sldId id="300" r:id="rId5"/>
    <p:sldId id="301" r:id="rId6"/>
    <p:sldId id="302" r:id="rId7"/>
    <p:sldId id="303" r:id="rId8"/>
    <p:sldId id="304" r:id="rId9"/>
    <p:sldId id="258"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3399FF"/>
    <a:srgbClr val="82B000"/>
    <a:srgbClr val="DAB000"/>
    <a:srgbClr val="FFCC00"/>
    <a:srgbClr val="7099C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79630" autoAdjust="0"/>
  </p:normalViewPr>
  <p:slideViewPr>
    <p:cSldViewPr snapToGrid="0">
      <p:cViewPr>
        <p:scale>
          <a:sx n="100" d="100"/>
          <a:sy n="100" d="100"/>
        </p:scale>
        <p:origin x="-1308" y="54"/>
      </p:cViewPr>
      <p:guideLst>
        <p:guide orient="horz" pos="325"/>
        <p:guide pos="3828"/>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0ED54073-5076-4203-AD04-FDB8D91E921B}" type="datetimeFigureOut">
              <a:rPr lang="en-US"/>
              <a:pPr>
                <a:defRPr/>
              </a:pPr>
              <a:t>6/7/2013</a:t>
            </a:fld>
            <a:endParaRPr lang="en-US"/>
          </a:p>
        </p:txBody>
      </p:sp>
      <p:sp>
        <p:nvSpPr>
          <p:cNvPr id="1434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494FC1C-9C18-4586-B490-7DAEAFF5DCF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r>
              <a:rPr lang="en-US" smtClean="0"/>
              <a:t>The development of the Implementation Plan involved more than 300 experts who participated in the consultations and experts nominated by Governments, Un Agencies, Regional Organizations and from various communities of practices.</a:t>
            </a:r>
          </a:p>
          <a:p>
            <a:endParaRPr lang="en-US" smtClean="0"/>
          </a:p>
          <a:p>
            <a:r>
              <a:rPr lang="en-US" smtClean="0"/>
              <a:t>As the drafts of the implementation Plan were developed, they were shared with experts and publicly made available for the review of stakeholders.</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r>
              <a:rPr lang="en-US" b="1" smtClean="0">
                <a:latin typeface="Arial" charset="0"/>
                <a:cs typeface="Arial" charset="0"/>
              </a:rPr>
              <a:t>Next steps</a:t>
            </a:r>
          </a:p>
          <a:p>
            <a:pPr eaLnBrk="1" hangingPunct="1"/>
            <a:r>
              <a:rPr lang="en-US" smtClean="0">
                <a:latin typeface="Arial" charset="0"/>
                <a:cs typeface="Arial" charset="0"/>
              </a:rPr>
              <a:t>Establishment of Inter-Agency Coordination Group (WHO, FAO, UN-ISDR, UNESCO, UNDP, WFP, WB)</a:t>
            </a:r>
          </a:p>
          <a:p>
            <a:pPr eaLnBrk="1" hangingPunct="1"/>
            <a:r>
              <a:rPr lang="en-US" smtClean="0">
                <a:latin typeface="Arial" charset="0"/>
                <a:cs typeface="Arial" charset="0"/>
              </a:rPr>
              <a:t>Develop effective forms of cooperation between organizations of the UN system engaged in the GFCS in the planning and implementation of the initiative across UN partner organizations</a:t>
            </a:r>
          </a:p>
          <a:p>
            <a:pPr eaLnBrk="1" hangingPunct="1"/>
            <a:r>
              <a:rPr lang="en-US" smtClean="0">
                <a:latin typeface="Arial" charset="0"/>
                <a:cs typeface="Arial" charset="0"/>
              </a:rPr>
              <a:t>Establishment of a GFCS Oversight Board</a:t>
            </a:r>
          </a:p>
          <a:p>
            <a:pPr eaLnBrk="1" hangingPunct="1"/>
            <a:r>
              <a:rPr lang="en-US" smtClean="0">
                <a:latin typeface="Arial" charset="0"/>
                <a:cs typeface="Arial" charset="0"/>
              </a:rPr>
              <a:t>Provide oversight for the completion of the Exemplars, development of the Compendium of GFCS Projects, support preparation of the meeting of the Intergovernmental Board</a:t>
            </a:r>
          </a:p>
          <a:p>
            <a:pPr eaLnBrk="1" hangingPunct="1"/>
            <a:r>
              <a:rPr lang="en-US" smtClean="0">
                <a:latin typeface="Arial" charset="0"/>
                <a:cs typeface="Arial" charset="0"/>
              </a:rPr>
              <a:t>Launch pilot projects</a:t>
            </a:r>
          </a:p>
          <a:p>
            <a:pPr eaLnBrk="1" hangingPunct="1"/>
            <a:endParaRPr lang="en-US" smtClean="0">
              <a:latin typeface="Arial" charset="0"/>
              <a:cs typeface="Arial" charset="0"/>
            </a:endParaRP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687388" y="4344988"/>
            <a:ext cx="5483225" cy="4113212"/>
          </a:xfrm>
          <a:noFill/>
          <a:ln/>
        </p:spPr>
        <p:txBody>
          <a:bodyPr/>
          <a:lstStyle/>
          <a:p>
            <a:r>
              <a:rPr lang="en-US" b="1" smtClean="0"/>
              <a:t>There could be various definition of climate services. Under the GFCS, the are understood as the process for generating and providing information on past, present and future climate , and on the impacts on natural and human systems. They can comprise historical climate date sets, climate monitoring, climate watches, Monthly/Seasonal/Decadal climate predictions, and climate change projections.</a:t>
            </a:r>
          </a:p>
          <a:p>
            <a:endParaRPr lang="en-US" b="1" smtClean="0"/>
          </a:p>
          <a:p>
            <a:r>
              <a:rPr lang="en-US" b="1" smtClean="0"/>
              <a:t>They involve interaction with users with a view to help them in accessing the right product for decision making and using appropriately the information and services including aspects of language, probabilities and uncertainty.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r>
              <a:rPr lang="en-US" smtClean="0">
                <a:latin typeface="Arial" charset="0"/>
                <a:cs typeface="Arial" charset="0"/>
              </a:rPr>
              <a:t>The GFCS aims to advance global collaboration through multidisciplinary partnerships, improved governance, climate observations, monitoring, research and prediction. </a:t>
            </a:r>
          </a:p>
          <a:p>
            <a:endParaRPr lang="en-US" smtClean="0">
              <a:latin typeface="Arial" charset="0"/>
              <a:cs typeface="Arial" charset="0"/>
            </a:endParaRPr>
          </a:p>
          <a:p>
            <a:r>
              <a:rPr lang="en-US" smtClean="0">
                <a:latin typeface="Arial" charset="0"/>
                <a:cs typeface="Arial" charset="0"/>
              </a:rPr>
              <a:t>We will continue strengthening the dialogue between users and providers of climate services, across boundaries. </a:t>
            </a:r>
          </a:p>
          <a:p>
            <a:endParaRPr lang="en-US" smtClean="0">
              <a:latin typeface="Arial" charset="0"/>
              <a:cs typeface="Arial" charset="0"/>
            </a:endParaRPr>
          </a:p>
          <a:p>
            <a:r>
              <a:rPr lang="en-US" smtClean="0">
                <a:latin typeface="Arial" charset="0"/>
                <a:cs typeface="Arial" charset="0"/>
              </a:rPr>
              <a:t>Together with capacity-building and exchange of experiences, these partnerships will ensure greater availability of, access to, and use of climate services for all countries and in particular enable the most vulnerable to limit the impact of, or adapt to, climate change and variability.</a:t>
            </a:r>
          </a:p>
          <a:p>
            <a:endParaRPr lang="en-US" smtClean="0">
              <a:latin typeface="Arial" charset="0"/>
              <a:cs typeface="Arial" charset="0"/>
            </a:endParaRPr>
          </a:p>
          <a:p>
            <a:r>
              <a:rPr lang="en-US" smtClean="0">
                <a:latin typeface="Arial" charset="0"/>
                <a:cs typeface="Arial" charset="0"/>
              </a:rPr>
              <a:t>Climate issues concern us all and have no borders. </a:t>
            </a:r>
          </a:p>
          <a:p>
            <a:endParaRPr lang="en-US" smtClean="0">
              <a:latin typeface="Arial" charset="0"/>
              <a:cs typeface="Arial" charset="0"/>
            </a:endParaRPr>
          </a:p>
          <a:p>
            <a:r>
              <a:rPr lang="en-US" smtClean="0">
                <a:latin typeface="Arial" charset="0"/>
                <a:cs typeface="Arial" charset="0"/>
              </a:rPr>
              <a:t>Individual nations, national meteorological and hydrological services and other relevant partners are increasingly coming together to develop and deliver regional climate services. </a:t>
            </a:r>
          </a:p>
          <a:p>
            <a:endParaRPr lang="en-US" smtClean="0">
              <a:latin typeface="Arial" charset="0"/>
              <a:cs typeface="Arial" charset="0"/>
            </a:endParaRPr>
          </a:p>
          <a:p>
            <a:r>
              <a:rPr lang="en-US" smtClean="0">
                <a:latin typeface="Arial" charset="0"/>
                <a:cs typeface="Arial" charset="0"/>
              </a:rPr>
              <a:t>Regional outlooks and predictions are a good example.</a:t>
            </a:r>
          </a:p>
          <a:p>
            <a:endParaRPr lang="en-US" smtClean="0">
              <a:latin typeface="Arial" charset="0"/>
              <a:cs typeface="Arial" charset="0"/>
            </a:endParaRPr>
          </a:p>
          <a:p>
            <a:endParaRPr lang="en-US" smtClean="0">
              <a:latin typeface="Arial" charset="0"/>
              <a:cs typeface="Arial" charset="0"/>
            </a:endParaRPr>
          </a:p>
          <a:p>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r>
              <a:rPr lang="en-US" smtClean="0">
                <a:latin typeface="Arial" charset="0"/>
                <a:cs typeface="Arial" charset="0"/>
              </a:rPr>
              <a:t>The GFCS aims to advance global collaboration through multidisciplinary partnerships, improved governance, climate observations, monitoring, research and prediction. </a:t>
            </a:r>
          </a:p>
          <a:p>
            <a:endParaRPr lang="en-US" smtClean="0">
              <a:latin typeface="Arial" charset="0"/>
              <a:cs typeface="Arial" charset="0"/>
            </a:endParaRPr>
          </a:p>
          <a:p>
            <a:r>
              <a:rPr lang="en-US" smtClean="0">
                <a:latin typeface="Arial" charset="0"/>
                <a:cs typeface="Arial" charset="0"/>
              </a:rPr>
              <a:t>We will continue strengthening the dialogue between users and providers of climate services, across boundaries. </a:t>
            </a:r>
          </a:p>
          <a:p>
            <a:endParaRPr lang="en-US" smtClean="0">
              <a:latin typeface="Arial" charset="0"/>
              <a:cs typeface="Arial" charset="0"/>
            </a:endParaRPr>
          </a:p>
          <a:p>
            <a:r>
              <a:rPr lang="en-US" smtClean="0">
                <a:latin typeface="Arial" charset="0"/>
                <a:cs typeface="Arial" charset="0"/>
              </a:rPr>
              <a:t>Together with capacity-building and exchange of experiences, these partnerships will ensure greater availability of, access to, and use of climate services for all countries and in particular enable the most vulnerable to limit the impact of, or adapt to, climate change and variability.</a:t>
            </a:r>
          </a:p>
          <a:p>
            <a:endParaRPr lang="en-US" smtClean="0">
              <a:latin typeface="Arial" charset="0"/>
              <a:cs typeface="Arial" charset="0"/>
            </a:endParaRPr>
          </a:p>
          <a:p>
            <a:r>
              <a:rPr lang="en-US" smtClean="0">
                <a:latin typeface="Arial" charset="0"/>
                <a:cs typeface="Arial" charset="0"/>
              </a:rPr>
              <a:t>Climate issues concern us all and have no borders. </a:t>
            </a:r>
          </a:p>
          <a:p>
            <a:endParaRPr lang="en-US" smtClean="0">
              <a:latin typeface="Arial" charset="0"/>
              <a:cs typeface="Arial" charset="0"/>
            </a:endParaRPr>
          </a:p>
          <a:p>
            <a:r>
              <a:rPr lang="en-US" smtClean="0">
                <a:latin typeface="Arial" charset="0"/>
                <a:cs typeface="Arial" charset="0"/>
              </a:rPr>
              <a:t>Individual nations, national meteorological and hydrological services and other relevant partners are increasingly coming together to develop and deliver regional climate services. </a:t>
            </a:r>
          </a:p>
          <a:p>
            <a:endParaRPr lang="en-US" smtClean="0">
              <a:latin typeface="Arial" charset="0"/>
              <a:cs typeface="Arial" charset="0"/>
            </a:endParaRPr>
          </a:p>
          <a:p>
            <a:r>
              <a:rPr lang="en-US" smtClean="0">
                <a:latin typeface="Arial" charset="0"/>
                <a:cs typeface="Arial" charset="0"/>
              </a:rPr>
              <a:t>Regional outlooks and predictions are a good example.</a:t>
            </a:r>
          </a:p>
          <a:p>
            <a:endParaRPr lang="en-US" smtClean="0">
              <a:latin typeface="Arial" charset="0"/>
              <a:cs typeface="Arial" charset="0"/>
            </a:endParaRPr>
          </a:p>
          <a:p>
            <a:endParaRPr lang="en-US" smtClean="0">
              <a:latin typeface="Arial" charset="0"/>
              <a:cs typeface="Arial" charset="0"/>
            </a:endParaRPr>
          </a:p>
          <a:p>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xfrm>
            <a:off x="687388" y="4344988"/>
            <a:ext cx="5483225" cy="4113212"/>
          </a:xfrm>
          <a:noFill/>
          <a:ln/>
        </p:spPr>
        <p:txBody>
          <a:bodyPr/>
          <a:lstStyle/>
          <a:p>
            <a:r>
              <a:rPr lang="en-US" b="1" smtClean="0"/>
              <a:t>There could be various definition of climate services. Under the GFCS, the are understood as the process for generating and providing information on past, present and future climate , and on the impacts on natural and human systems. They can comprise historical climate date sets, climate monitoring, climate watches, Monthly/Seasonal/Decadal climate predictions, and climate change projections.</a:t>
            </a:r>
          </a:p>
          <a:p>
            <a:endParaRPr lang="en-US" b="1" smtClean="0"/>
          </a:p>
          <a:p>
            <a:r>
              <a:rPr lang="en-US" b="1" smtClean="0"/>
              <a:t>They involve interaction with users with a view to help them in accessing the right product for decision making and using appropriately the information and services including aspects of language, probabilities and uncertainty.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67271FF-64F1-4707-AC1B-C38EF9AEF1BD}"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038933-DCAC-46A1-A456-13B3E763C9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364F6-9293-4D65-8E3A-5B22DCCAD6BD}"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93808-19E9-4F28-9D47-A648CD89FD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9E6D5C-E6C6-4E65-B2CB-A34E20FA7A75}"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7DEFD1-5344-40BA-8D39-FF1696021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DA7E0D-0941-4335-B68C-94DD555420E0}"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528273-9149-4809-8FAE-D79018DC6C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idx="1"/>
          </p:nvPr>
        </p:nvSpPr>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21E828-78BB-4867-A896-5635D2A7C2B6}"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7F331F-DC1A-46E7-87D4-1E7CF867E3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13306FF-A9CF-408A-80D1-DAE23D7F94DE}" type="datetimeFigureOut">
              <a:rPr lang="en-US"/>
              <a:pPr>
                <a:defRPr/>
              </a:pPr>
              <a:t>6/7/2013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A05874-30CA-4E62-BD2A-DED60AC78CD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B30066-3377-4787-8DF9-F738B54C2EA4}"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AB3B50-8EB0-477C-B612-2EB395DC77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6681016-DC15-4ED9-85B8-5541CFF7869A}" type="datetimeFigureOut">
              <a:rPr lang="en-US"/>
              <a:pPr>
                <a:defRPr/>
              </a:pPr>
              <a:t>6/7/2013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16FAFF-5919-46E6-84D7-D7A843B585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624DF7D-FDDA-4333-933E-9BD6A832C4E2}" type="datetimeFigureOut">
              <a:rPr lang="en-US"/>
              <a:pPr>
                <a:defRPr/>
              </a:pPr>
              <a:t>6/7/2013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D2ECB1-2E6D-41CF-8000-126B340E94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5A7A371-3047-4B7F-81BF-2DFDA4F33643}" type="datetimeFigureOut">
              <a:rPr lang="en-US"/>
              <a:pPr>
                <a:defRPr/>
              </a:pPr>
              <a:t>6/7/2013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EDC05C-DC7C-43F9-A948-9E292C97F1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C7DDD9-755C-4E02-B9A0-48E95F923243}"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C44126-D2F8-4ED1-BA45-BDEA938601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3425BB-F3F6-4C8C-B9D6-FA764AB136E6}" type="datetimeFigureOut">
              <a:rPr lang="en-US"/>
              <a:pPr>
                <a:defRPr/>
              </a:pPr>
              <a:t>6/7/2013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293D04-2370-47C2-B5B3-8E0D2EC9209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BC644FE-A653-40A8-89D5-F0B1755DE234}" type="datetimeFigureOut">
              <a:rPr lang="en-US"/>
              <a:pPr>
                <a:defRPr/>
              </a:pPr>
              <a:t>6/7/2013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4A9DFF5-2504-4143-83DB-F47D61DDF0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www.wmo.int/pages/gfcs/ip_en.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gfcs_ppt_2013_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362" name="Title 1"/>
          <p:cNvSpPr>
            <a:spLocks noGrp="1"/>
          </p:cNvSpPr>
          <p:nvPr>
            <p:ph type="ctrTitle" idx="4294967295"/>
          </p:nvPr>
        </p:nvSpPr>
        <p:spPr>
          <a:xfrm>
            <a:off x="142875" y="2006600"/>
            <a:ext cx="8829675" cy="4360863"/>
          </a:xfrm>
        </p:spPr>
        <p:txBody>
          <a:bodyPr/>
          <a:lstStyle/>
          <a:p>
            <a:pPr eaLnBrk="1" hangingPunct="1"/>
            <a:r>
              <a:rPr lang="en-US" sz="4100" smtClean="0">
                <a:solidFill>
                  <a:schemeClr val="bg1"/>
                </a:solidFill>
                <a:latin typeface="Arial" charset="0"/>
                <a:cs typeface="Arial" charset="0"/>
              </a:rPr>
              <a:t>Global Framework for Climate Services</a:t>
            </a:r>
            <a:br>
              <a:rPr lang="en-US" sz="4100" smtClean="0">
                <a:solidFill>
                  <a:schemeClr val="bg1"/>
                </a:solidFill>
                <a:latin typeface="Arial" charset="0"/>
                <a:cs typeface="Arial" charset="0"/>
              </a:rPr>
            </a:br>
            <a:r>
              <a:rPr lang="en-US" sz="4100" smtClean="0">
                <a:solidFill>
                  <a:schemeClr val="bg1"/>
                </a:solidFill>
                <a:latin typeface="Arial" charset="0"/>
                <a:cs typeface="Arial" charset="0"/>
              </a:rPr>
              <a:t>Process: Filipe Lucio</a:t>
            </a:r>
            <a:br>
              <a:rPr lang="en-US" sz="4100" smtClean="0">
                <a:solidFill>
                  <a:schemeClr val="bg1"/>
                </a:solidFill>
                <a:latin typeface="Arial" charset="0"/>
                <a:cs typeface="Arial" charset="0"/>
              </a:rPr>
            </a:br>
            <a:r>
              <a:rPr lang="en-US" sz="4100" smtClean="0">
                <a:solidFill>
                  <a:schemeClr val="bg1"/>
                </a:solidFill>
                <a:latin typeface="Arial" charset="0"/>
                <a:cs typeface="Arial" charset="0"/>
              </a:rPr>
              <a:t>DRR Exemplar: Maxx Dilley </a:t>
            </a:r>
            <a:r>
              <a:rPr lang="en-US" sz="2000" smtClean="0">
                <a:solidFill>
                  <a:schemeClr val="bg1"/>
                </a:solidFill>
                <a:latin typeface="Arial" charset="0"/>
                <a:cs typeface="Arial" charset="0"/>
              </a:rPr>
              <a:t>(on behalf of UNISDR, UNDP, World bank,, WMO, IFRC team)</a:t>
            </a:r>
            <a:br>
              <a:rPr lang="en-US" sz="2000" smtClean="0">
                <a:solidFill>
                  <a:schemeClr val="bg1"/>
                </a:solidFill>
                <a:latin typeface="Arial" charset="0"/>
                <a:cs typeface="Arial" charset="0"/>
              </a:rPr>
            </a:br>
            <a:r>
              <a:rPr lang="en-US" sz="4100" smtClean="0">
                <a:solidFill>
                  <a:schemeClr val="bg1"/>
                </a:solidFill>
                <a:latin typeface="Arial" charset="0"/>
                <a:cs typeface="Arial" charset="0"/>
              </a:rPr>
              <a:t>DRR Compendium and Link to This Activity: Maryam Golnaraghi</a:t>
            </a:r>
          </a:p>
        </p:txBody>
      </p:sp>
      <p:sp>
        <p:nvSpPr>
          <p:cNvPr id="6" name="Title 1"/>
          <p:cNvSpPr txBox="1">
            <a:spLocks/>
          </p:cNvSpPr>
          <p:nvPr/>
        </p:nvSpPr>
        <p:spPr>
          <a:xfrm>
            <a:off x="685800" y="6367463"/>
            <a:ext cx="7772400" cy="490537"/>
          </a:xfrm>
          <a:prstGeom prst="rect">
            <a:avLst/>
          </a:prstGeom>
        </p:spPr>
        <p:txBody>
          <a:bodyPr anchor="ctr">
            <a:normAutofit/>
          </a:bodyPr>
          <a:lstStyle/>
          <a:p>
            <a:pPr algn="ctr" fontAlgn="auto">
              <a:spcAft>
                <a:spcPts val="0"/>
              </a:spcAft>
              <a:defRPr/>
            </a:pPr>
            <a:r>
              <a:rPr lang="en-US" sz="1500" dirty="0" err="1">
                <a:solidFill>
                  <a:schemeClr val="bg1">
                    <a:lumMod val="50000"/>
                  </a:schemeClr>
                </a:solidFill>
                <a:latin typeface="Arial"/>
                <a:ea typeface="+mj-ea"/>
                <a:cs typeface="Arial"/>
              </a:rPr>
              <a:t>www.wmo.int/gfcs</a:t>
            </a:r>
            <a:endParaRPr lang="en-US" sz="1500" dirty="0">
              <a:solidFill>
                <a:schemeClr val="bg1">
                  <a:lumMod val="50000"/>
                </a:schemeClr>
              </a:solidFill>
              <a:latin typeface="Arial"/>
              <a:ea typeface="+mj-ea"/>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304800" y="152400"/>
            <a:ext cx="8229600" cy="1143000"/>
          </a:xfrm>
        </p:spPr>
        <p:txBody>
          <a:bodyPr/>
          <a:lstStyle/>
          <a:p>
            <a:r>
              <a:rPr lang="en-US" sz="3600" b="1" smtClean="0">
                <a:solidFill>
                  <a:schemeClr val="tx2"/>
                </a:solidFill>
              </a:rPr>
              <a:t>Process for the development of the Implementation Plan</a:t>
            </a:r>
          </a:p>
        </p:txBody>
      </p:sp>
      <p:pic>
        <p:nvPicPr>
          <p:cNvPr id="16386" name="Picture 3"/>
          <p:cNvPicPr>
            <a:picLocks noChangeAspect="1" noChangeArrowheads="1"/>
          </p:cNvPicPr>
          <p:nvPr/>
        </p:nvPicPr>
        <p:blipFill>
          <a:blip r:embed="rId3"/>
          <a:srcRect/>
          <a:stretch>
            <a:fillRect/>
          </a:stretch>
        </p:blipFill>
        <p:spPr bwMode="auto">
          <a:xfrm>
            <a:off x="990600" y="1447800"/>
            <a:ext cx="6858000" cy="4648200"/>
          </a:xfrm>
          <a:prstGeom prst="rect">
            <a:avLst/>
          </a:prstGeom>
          <a:noFill/>
          <a:ln w="9525">
            <a:solidFill>
              <a:schemeClr val="tx1"/>
            </a:solidFill>
            <a:miter lim="800000"/>
            <a:headEnd/>
            <a:tailEnd/>
          </a:ln>
        </p:spPr>
      </p:pic>
      <p:sp>
        <p:nvSpPr>
          <p:cNvPr id="16387" name="Rectangle 4"/>
          <p:cNvSpPr>
            <a:spLocks noChangeArrowheads="1"/>
          </p:cNvSpPr>
          <p:nvPr/>
        </p:nvSpPr>
        <p:spPr bwMode="auto">
          <a:xfrm>
            <a:off x="6196013" y="2743200"/>
            <a:ext cx="2990850" cy="274638"/>
          </a:xfrm>
          <a:prstGeom prst="rect">
            <a:avLst/>
          </a:prstGeom>
          <a:noFill/>
          <a:ln w="9525">
            <a:noFill/>
            <a:miter lim="800000"/>
            <a:headEnd/>
            <a:tailEnd/>
          </a:ln>
        </p:spPr>
        <p:txBody>
          <a:bodyPr wrap="none">
            <a:spAutoFit/>
          </a:bodyPr>
          <a:lstStyle/>
          <a:p>
            <a:r>
              <a:rPr lang="en-GB" sz="1200">
                <a:hlinkClick r:id="rId4"/>
              </a:rPr>
              <a:t>http://www.wmo.int/pages/gfcs/ip_en.php</a:t>
            </a:r>
            <a:r>
              <a:rPr lang="en-GB" sz="1200"/>
              <a:t> </a:t>
            </a:r>
            <a:endParaRPr 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gfcs_ppt_2013_2.jpg"/>
          <p:cNvPicPr>
            <a:picLocks noChangeAspect="1"/>
          </p:cNvPicPr>
          <p:nvPr/>
        </p:nvPicPr>
        <p:blipFill>
          <a:blip r:embed="rId3"/>
          <a:srcRect/>
          <a:stretch>
            <a:fillRect/>
          </a:stretch>
        </p:blipFill>
        <p:spPr bwMode="auto">
          <a:xfrm>
            <a:off x="0" y="-117475"/>
            <a:ext cx="9144000" cy="6858000"/>
          </a:xfrm>
          <a:prstGeom prst="rect">
            <a:avLst/>
          </a:prstGeom>
          <a:noFill/>
          <a:ln w="9525">
            <a:noFill/>
            <a:miter lim="800000"/>
            <a:headEnd/>
            <a:tailEnd/>
          </a:ln>
        </p:spPr>
      </p:pic>
      <p:pic>
        <p:nvPicPr>
          <p:cNvPr id="18434" name="Picture 6"/>
          <p:cNvPicPr>
            <a:picLocks noChangeAspect="1" noChangeArrowheads="1"/>
          </p:cNvPicPr>
          <p:nvPr/>
        </p:nvPicPr>
        <p:blipFill>
          <a:blip r:embed="rId4"/>
          <a:srcRect/>
          <a:stretch>
            <a:fillRect/>
          </a:stretch>
        </p:blipFill>
        <p:spPr bwMode="auto">
          <a:xfrm>
            <a:off x="503238" y="0"/>
            <a:ext cx="8137525" cy="575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0" y="274638"/>
            <a:ext cx="9144000" cy="1143000"/>
          </a:xfrm>
        </p:spPr>
        <p:txBody>
          <a:bodyPr/>
          <a:lstStyle/>
          <a:p>
            <a:r>
              <a:rPr lang="en-US" sz="4000" b="1" smtClean="0">
                <a:solidFill>
                  <a:schemeClr val="accent2"/>
                </a:solidFill>
                <a:latin typeface="Arial Narrow" pitchFamily="34" charset="0"/>
                <a:ea typeface="ＭＳ Ｐゴシック"/>
                <a:cs typeface="Times New Roman" pitchFamily="18" charset="0"/>
              </a:rPr>
              <a:t>Disaster reduction “Exemplar”</a:t>
            </a:r>
          </a:p>
        </p:txBody>
      </p:sp>
      <p:sp>
        <p:nvSpPr>
          <p:cNvPr id="4" name="Content Placeholder 3"/>
          <p:cNvSpPr>
            <a:spLocks noGrp="1"/>
          </p:cNvSpPr>
          <p:nvPr>
            <p:ph idx="4294967295"/>
          </p:nvPr>
        </p:nvSpPr>
        <p:spPr>
          <a:xfrm>
            <a:off x="457200" y="1143000"/>
            <a:ext cx="8229600" cy="4525963"/>
          </a:xfrm>
        </p:spPr>
        <p:txBody>
          <a:bodyPr/>
          <a:lstStyle/>
          <a:p>
            <a:pPr marL="0" indent="0">
              <a:buFont typeface="Arial" charset="0"/>
              <a:buNone/>
              <a:defRPr/>
            </a:pPr>
            <a:r>
              <a:rPr lang="en-US" dirty="0" smtClean="0"/>
              <a:t>Contributors:</a:t>
            </a:r>
          </a:p>
          <a:p>
            <a:pPr>
              <a:defRPr/>
            </a:pPr>
            <a:r>
              <a:rPr lang="en-US" dirty="0" smtClean="0"/>
              <a:t>International Federation of Red Cross/Crescent Societies</a:t>
            </a:r>
          </a:p>
          <a:p>
            <a:pPr>
              <a:defRPr/>
            </a:pPr>
            <a:r>
              <a:rPr lang="en-US" dirty="0" smtClean="0"/>
              <a:t>International Strategy for Disaster Reduction Secretariat</a:t>
            </a:r>
          </a:p>
          <a:p>
            <a:pPr>
              <a:defRPr/>
            </a:pPr>
            <a:r>
              <a:rPr lang="en-US" dirty="0" smtClean="0"/>
              <a:t>World Bank Global Framework for Disaster Risk Reduction and Recovery</a:t>
            </a:r>
          </a:p>
          <a:p>
            <a:pPr>
              <a:defRPr/>
            </a:pPr>
            <a:r>
              <a:rPr lang="en-US" dirty="0" smtClean="0"/>
              <a:t>World Meteorological Organization</a:t>
            </a:r>
          </a:p>
          <a:p>
            <a:pPr>
              <a:defRPr/>
            </a:pPr>
            <a:r>
              <a:rPr lang="en-US" dirty="0" smtClean="0"/>
              <a:t>United Nations Development </a:t>
            </a:r>
            <a:r>
              <a:rPr lang="en-US" dirty="0" err="1" smtClean="0"/>
              <a:t>Programme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en-US" b="1" smtClean="0">
                <a:solidFill>
                  <a:schemeClr val="accent2"/>
                </a:solidFill>
                <a:latin typeface="Arial Narrow" pitchFamily="34" charset="0"/>
              </a:rPr>
              <a:t>Disaster reduction components</a:t>
            </a:r>
          </a:p>
        </p:txBody>
      </p:sp>
      <p:pic>
        <p:nvPicPr>
          <p:cNvPr id="22530" name="Picture 2"/>
          <p:cNvPicPr>
            <a:picLocks noChangeAspect="1" noChangeArrowheads="1"/>
          </p:cNvPicPr>
          <p:nvPr/>
        </p:nvPicPr>
        <p:blipFill>
          <a:blip r:embed="rId3"/>
          <a:srcRect/>
          <a:stretch>
            <a:fillRect/>
          </a:stretch>
        </p:blipFill>
        <p:spPr bwMode="auto">
          <a:xfrm>
            <a:off x="744538" y="1220788"/>
            <a:ext cx="7772400" cy="5637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a:xfrm>
            <a:off x="0" y="274638"/>
            <a:ext cx="9144000" cy="1143000"/>
          </a:xfrm>
        </p:spPr>
        <p:txBody>
          <a:bodyPr/>
          <a:lstStyle/>
          <a:p>
            <a:r>
              <a:rPr lang="en-US" b="1" smtClean="0">
                <a:solidFill>
                  <a:schemeClr val="accent2"/>
                </a:solidFill>
                <a:latin typeface="Arial Narrow" pitchFamily="34" charset="0"/>
              </a:rPr>
              <a:t>Disaster reduction GFCS requirements</a:t>
            </a:r>
          </a:p>
        </p:txBody>
      </p:sp>
      <p:graphicFrame>
        <p:nvGraphicFramePr>
          <p:cNvPr id="2" name="Table 1"/>
          <p:cNvGraphicFramePr>
            <a:graphicFrameLocks noGrp="1"/>
          </p:cNvGraphicFramePr>
          <p:nvPr/>
        </p:nvGraphicFramePr>
        <p:xfrm>
          <a:off x="-2" y="1417639"/>
          <a:ext cx="9144001" cy="5418668"/>
        </p:xfrm>
        <a:graphic>
          <a:graphicData uri="http://schemas.openxmlformats.org/drawingml/2006/table">
            <a:tbl>
              <a:tblPr firstRow="1" firstCol="1" bandRow="1">
                <a:tableStyleId>{5C22544A-7EE6-4342-B048-85BDC9FD1C3A}</a:tableStyleId>
              </a:tblPr>
              <a:tblGrid>
                <a:gridCol w="1721376"/>
                <a:gridCol w="1721376"/>
                <a:gridCol w="1721376"/>
                <a:gridCol w="1721376"/>
                <a:gridCol w="1721376"/>
                <a:gridCol w="537121"/>
              </a:tblGrid>
              <a:tr h="394699">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aseline="0" dirty="0">
                          <a:effectLst/>
                        </a:rPr>
                        <a:t>UIP</a:t>
                      </a:r>
                      <a:endParaRPr lang="en-US" sz="2000" baseline="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aseline="0">
                          <a:effectLst/>
                        </a:rPr>
                        <a:t>CSIS</a:t>
                      </a:r>
                      <a:endParaRPr lang="en-US" sz="2000" baseline="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aseline="0">
                          <a:effectLst/>
                        </a:rPr>
                        <a:t>Obs/Mon</a:t>
                      </a:r>
                      <a:endParaRPr lang="en-US" sz="2000" baseline="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baseline="0">
                          <a:effectLst/>
                        </a:rPr>
                        <a:t>RMP</a:t>
                      </a:r>
                      <a:endParaRPr lang="en-US" sz="2000" baseline="0">
                        <a:effectLst/>
                        <a:latin typeface="Calibri"/>
                        <a:ea typeface="Calibri"/>
                        <a:cs typeface="Times New Roman"/>
                      </a:endParaRPr>
                    </a:p>
                  </a:txBody>
                  <a:tcPr marL="68580" marR="68580" marT="0" marB="0"/>
                </a:tc>
                <a:tc rowSpan="7">
                  <a:txBody>
                    <a:bodyPr/>
                    <a:lstStyle/>
                    <a:p>
                      <a:pPr marL="71755" marR="71755" algn="ctr">
                        <a:lnSpc>
                          <a:spcPct val="115000"/>
                        </a:lnSpc>
                        <a:spcAft>
                          <a:spcPts val="0"/>
                        </a:spcAft>
                      </a:pPr>
                      <a:r>
                        <a:rPr lang="en-US" sz="2000" baseline="0">
                          <a:effectLst/>
                        </a:rPr>
                        <a:t>Capacity development</a:t>
                      </a:r>
                      <a:endParaRPr lang="en-US" sz="2000" baseline="0">
                        <a:effectLst/>
                        <a:latin typeface="Calibri"/>
                        <a:ea typeface="Calibri"/>
                        <a:cs typeface="Times New Roman"/>
                      </a:endParaRPr>
                    </a:p>
                  </a:txBody>
                  <a:tcPr marL="68580" marR="68580" marT="0" marB="0" vert="vert"/>
                </a:tc>
              </a:tr>
              <a:tr h="789399">
                <a:tc>
                  <a:txBody>
                    <a:bodyPr/>
                    <a:lstStyle/>
                    <a:p>
                      <a:pPr>
                        <a:lnSpc>
                          <a:spcPct val="115000"/>
                        </a:lnSpc>
                        <a:spcAft>
                          <a:spcPts val="0"/>
                        </a:spcAft>
                      </a:pPr>
                      <a:r>
                        <a:rPr lang="en-US" sz="2000" baseline="0" dirty="0">
                          <a:effectLst/>
                        </a:rPr>
                        <a:t>Risk assessment</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vMerge="1">
                  <a:txBody>
                    <a:bodyPr/>
                    <a:lstStyle/>
                    <a:p>
                      <a:endParaRPr lang="en-US"/>
                    </a:p>
                  </a:txBody>
                  <a:tcPr/>
                </a:tc>
              </a:tr>
              <a:tr h="757938">
                <a:tc>
                  <a:txBody>
                    <a:bodyPr/>
                    <a:lstStyle/>
                    <a:p>
                      <a:pPr>
                        <a:lnSpc>
                          <a:spcPct val="115000"/>
                        </a:lnSpc>
                        <a:spcAft>
                          <a:spcPts val="0"/>
                        </a:spcAft>
                      </a:pPr>
                      <a:r>
                        <a:rPr lang="en-US" sz="2000" baseline="0" dirty="0">
                          <a:effectLst/>
                        </a:rPr>
                        <a:t>Loss data</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vMerge="1">
                  <a:txBody>
                    <a:bodyPr/>
                    <a:lstStyle/>
                    <a:p>
                      <a:endParaRPr lang="en-US"/>
                    </a:p>
                  </a:txBody>
                  <a:tcPr/>
                </a:tc>
              </a:tr>
              <a:tr h="713736">
                <a:tc>
                  <a:txBody>
                    <a:bodyPr/>
                    <a:lstStyle/>
                    <a:p>
                      <a:pPr>
                        <a:lnSpc>
                          <a:spcPct val="115000"/>
                        </a:lnSpc>
                        <a:spcAft>
                          <a:spcPts val="0"/>
                        </a:spcAft>
                      </a:pPr>
                      <a:r>
                        <a:rPr lang="en-US" sz="2000" baseline="0">
                          <a:effectLst/>
                        </a:rPr>
                        <a:t>Early warning</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vMerge="1">
                  <a:txBody>
                    <a:bodyPr/>
                    <a:lstStyle/>
                    <a:p>
                      <a:endParaRPr lang="en-US"/>
                    </a:p>
                  </a:txBody>
                  <a:tcPr/>
                </a:tc>
              </a:tr>
              <a:tr h="789399">
                <a:tc>
                  <a:txBody>
                    <a:bodyPr/>
                    <a:lstStyle/>
                    <a:p>
                      <a:pPr>
                        <a:lnSpc>
                          <a:spcPct val="115000"/>
                        </a:lnSpc>
                        <a:spcAft>
                          <a:spcPts val="0"/>
                        </a:spcAft>
                      </a:pPr>
                      <a:r>
                        <a:rPr lang="en-US" sz="2000" baseline="0">
                          <a:effectLst/>
                        </a:rPr>
                        <a:t>Risk reduction in sectors</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vMerge="1">
                  <a:txBody>
                    <a:bodyPr/>
                    <a:lstStyle/>
                    <a:p>
                      <a:endParaRPr lang="en-US"/>
                    </a:p>
                  </a:txBody>
                  <a:tcPr/>
                </a:tc>
              </a:tr>
              <a:tr h="789399">
                <a:tc>
                  <a:txBody>
                    <a:bodyPr/>
                    <a:lstStyle/>
                    <a:p>
                      <a:pPr>
                        <a:lnSpc>
                          <a:spcPct val="115000"/>
                        </a:lnSpc>
                        <a:spcAft>
                          <a:spcPts val="0"/>
                        </a:spcAft>
                      </a:pPr>
                      <a:r>
                        <a:rPr lang="en-US" sz="2000" baseline="0">
                          <a:effectLst/>
                        </a:rPr>
                        <a:t>Planning investment</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vMerge="1">
                  <a:txBody>
                    <a:bodyPr/>
                    <a:lstStyle/>
                    <a:p>
                      <a:endParaRPr lang="en-US"/>
                    </a:p>
                  </a:txBody>
                  <a:tcPr/>
                </a:tc>
              </a:tr>
              <a:tr h="789399">
                <a:tc>
                  <a:txBody>
                    <a:bodyPr/>
                    <a:lstStyle/>
                    <a:p>
                      <a:pPr>
                        <a:lnSpc>
                          <a:spcPct val="115000"/>
                        </a:lnSpc>
                        <a:spcAft>
                          <a:spcPts val="0"/>
                        </a:spcAft>
                      </a:pPr>
                      <a:r>
                        <a:rPr lang="en-US" sz="2000" baseline="0">
                          <a:effectLst/>
                        </a:rPr>
                        <a:t>Risk finance and transfer</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a:effectLst/>
                        </a:rPr>
                        <a:t> </a:t>
                      </a:r>
                      <a:endParaRPr lang="en-US" sz="2000" baseline="0">
                        <a:effectLst/>
                        <a:latin typeface="Calibri"/>
                        <a:ea typeface="Calibri"/>
                        <a:cs typeface="Times New Roman"/>
                      </a:endParaRPr>
                    </a:p>
                  </a:txBody>
                  <a:tcPr marL="68580" marR="68580" marT="0" marB="0"/>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c vMerge="1">
                  <a:txBody>
                    <a:bodyPr/>
                    <a:lstStyle/>
                    <a:p>
                      <a:endParaRPr lang="en-US"/>
                    </a:p>
                  </a:txBody>
                  <a:tcPr/>
                </a:tc>
              </a:tr>
              <a:tr h="394699">
                <a:tc gridSpan="5">
                  <a:txBody>
                    <a:bodyPr/>
                    <a:lstStyle/>
                    <a:p>
                      <a:pPr algn="ctr">
                        <a:lnSpc>
                          <a:spcPct val="115000"/>
                        </a:lnSpc>
                        <a:spcAft>
                          <a:spcPts val="0"/>
                        </a:spcAft>
                      </a:pPr>
                      <a:r>
                        <a:rPr lang="en-US" sz="2000" baseline="0">
                          <a:effectLst/>
                        </a:rPr>
                        <a:t>Capacity development</a:t>
                      </a:r>
                      <a:endParaRPr lang="en-US" sz="2000" baseline="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2000" baseline="0" dirty="0">
                          <a:effectLst/>
                        </a:rPr>
                        <a:t> </a:t>
                      </a:r>
                      <a:endParaRPr lang="en-US" sz="2000" baseline="0" dirty="0">
                        <a:effectLst/>
                        <a:latin typeface="Calibri"/>
                        <a:ea typeface="Calibri"/>
                        <a:cs typeface="Times New Roman"/>
                      </a:endParaRPr>
                    </a:p>
                  </a:txBody>
                  <a:tcPr marL="68580" marR="68580" marT="0" marB="0"/>
                </a:tc>
              </a:tr>
            </a:tbl>
          </a:graphicData>
        </a:graphic>
      </p:graphicFrame>
      <p:sp>
        <p:nvSpPr>
          <p:cNvPr id="24579" name="TextBox 2"/>
          <p:cNvSpPr txBox="1">
            <a:spLocks noChangeArrowheads="1"/>
          </p:cNvSpPr>
          <p:nvPr/>
        </p:nvSpPr>
        <p:spPr bwMode="auto">
          <a:xfrm rot="1915955">
            <a:off x="1998663" y="3543300"/>
            <a:ext cx="6154737" cy="1201738"/>
          </a:xfrm>
          <a:prstGeom prst="rect">
            <a:avLst/>
          </a:prstGeom>
          <a:noFill/>
          <a:ln w="9525">
            <a:noFill/>
            <a:miter lim="800000"/>
            <a:headEnd/>
            <a:tailEnd/>
          </a:ln>
        </p:spPr>
        <p:txBody>
          <a:bodyPr>
            <a:spAutoFit/>
          </a:bodyPr>
          <a:lstStyle/>
          <a:p>
            <a:r>
              <a:rPr lang="en-US" sz="7200"/>
              <a:t>Requirements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xfrm>
            <a:off x="0" y="274638"/>
            <a:ext cx="9144000" cy="1143000"/>
          </a:xfrm>
        </p:spPr>
        <p:txBody>
          <a:bodyPr/>
          <a:lstStyle/>
          <a:p>
            <a:r>
              <a:rPr lang="en-US" sz="4000" b="1" smtClean="0">
                <a:solidFill>
                  <a:schemeClr val="accent2"/>
                </a:solidFill>
                <a:latin typeface="Arial Narrow" pitchFamily="34" charset="0"/>
                <a:ea typeface="ＭＳ Ｐゴシック"/>
                <a:cs typeface="Times New Roman" pitchFamily="18" charset="0"/>
              </a:rPr>
              <a:t>Disaster reduction proposed initial support</a:t>
            </a:r>
          </a:p>
        </p:txBody>
      </p:sp>
      <p:sp>
        <p:nvSpPr>
          <p:cNvPr id="26626" name="Content Placeholder 3"/>
          <p:cNvSpPr>
            <a:spLocks noGrp="1"/>
          </p:cNvSpPr>
          <p:nvPr>
            <p:ph idx="4294967295"/>
          </p:nvPr>
        </p:nvSpPr>
        <p:spPr>
          <a:xfrm>
            <a:off x="457200" y="1143000"/>
            <a:ext cx="8229600" cy="4525963"/>
          </a:xfrm>
        </p:spPr>
        <p:txBody>
          <a:bodyPr/>
          <a:lstStyle/>
          <a:p>
            <a:pPr marL="514350" indent="-514350">
              <a:buFont typeface="Calibri" pitchFamily="34" charset="0"/>
              <a:buAutoNum type="arabicPeriod"/>
            </a:pPr>
            <a:r>
              <a:rPr lang="en-US" u="sng" smtClean="0"/>
              <a:t>High climate-risk countries </a:t>
            </a:r>
            <a:r>
              <a:rPr lang="en-US" smtClean="0"/>
              <a:t>receive enhanced disaster risk reduction support through improved climate information and services</a:t>
            </a:r>
          </a:p>
          <a:p>
            <a:pPr marL="514350" indent="-514350">
              <a:buFont typeface="Calibri" pitchFamily="34" charset="0"/>
              <a:buAutoNum type="arabicPeriod"/>
            </a:pPr>
            <a:r>
              <a:rPr lang="en-US" u="sng" smtClean="0">
                <a:solidFill>
                  <a:srgbClr val="FF0000"/>
                </a:solidFill>
              </a:rPr>
              <a:t>Enhanced DRR-related climate information and services</a:t>
            </a:r>
            <a:r>
              <a:rPr lang="en-US" smtClean="0">
                <a:solidFill>
                  <a:srgbClr val="FF0000"/>
                </a:solidFill>
              </a:rPr>
              <a:t> are provided for initiatives on disaster risk analysis, risk reduction and financial protection</a:t>
            </a:r>
          </a:p>
          <a:p>
            <a:pPr marL="514350" indent="-514350">
              <a:buFont typeface="Calibri" pitchFamily="34" charset="0"/>
              <a:buAutoNum type="arabicPeriod"/>
            </a:pPr>
            <a:r>
              <a:rPr lang="en-US" smtClean="0"/>
              <a:t>Enhanced climate services for DRR are promoted through </a:t>
            </a:r>
            <a:r>
              <a:rPr lang="en-US" u="sng" smtClean="0"/>
              <a:t>facilitation, basic training and capacity development, advocacy and outreach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z="4000" smtClean="0"/>
              <a:t>Extract from DRR GFCS Compendium</a:t>
            </a:r>
          </a:p>
        </p:txBody>
      </p:sp>
      <p:sp>
        <p:nvSpPr>
          <p:cNvPr id="29699" name="Rectangle 3"/>
          <p:cNvSpPr>
            <a:spLocks noGrp="1"/>
          </p:cNvSpPr>
          <p:nvPr>
            <p:ph type="body" idx="1"/>
          </p:nvPr>
        </p:nvSpPr>
        <p:spPr/>
        <p:txBody>
          <a:bodyPr/>
          <a:lstStyle/>
          <a:p>
            <a:pPr marL="609600" indent="-609600">
              <a:lnSpc>
                <a:spcPct val="80000"/>
              </a:lnSpc>
            </a:pPr>
            <a:r>
              <a:rPr lang="en-GB" sz="2800" smtClean="0">
                <a:solidFill>
                  <a:srgbClr val="FF0000"/>
                </a:solidFill>
              </a:rPr>
              <a:t>Enhanced DRR-related climate information and services are provided for initiatives on disaster risk analysis, risk reduction and financial protection.  </a:t>
            </a:r>
          </a:p>
          <a:p>
            <a:pPr marL="990600" lvl="1" indent="-533400">
              <a:lnSpc>
                <a:spcPct val="80000"/>
              </a:lnSpc>
            </a:pPr>
            <a:r>
              <a:rPr lang="en-GB" sz="2400" smtClean="0">
                <a:solidFill>
                  <a:schemeClr val="hlink"/>
                </a:solidFill>
              </a:rPr>
              <a:t>DRR-related products and services that can benefit from the GFCS Pillars are identified in the DRR Exemplar. A number of multi-agency initiatives to develop these products and services are already underway. Specific activities under this objective will:</a:t>
            </a:r>
          </a:p>
          <a:p>
            <a:pPr marL="1371600" lvl="2" indent="-457200">
              <a:lnSpc>
                <a:spcPct val="80000"/>
              </a:lnSpc>
            </a:pPr>
            <a:r>
              <a:rPr lang="en-GB" sz="2000" smtClean="0">
                <a:solidFill>
                  <a:srgbClr val="008000"/>
                </a:solidFill>
              </a:rPr>
              <a:t>Enhance the standards, methodologies, guidelines and training materials generated by several planned multi-stakeholder initiatives focused on </a:t>
            </a:r>
            <a:r>
              <a:rPr lang="en-GB" sz="2000" u="sng" smtClean="0">
                <a:solidFill>
                  <a:srgbClr val="008000"/>
                </a:solidFill>
              </a:rPr>
              <a:t>risk analysis</a:t>
            </a:r>
            <a:r>
              <a:rPr lang="en-GB" sz="2000" smtClean="0">
                <a:solidFill>
                  <a:srgbClr val="008000"/>
                </a:solidFill>
              </a:rPr>
              <a:t> through GFCS engagement. These initiatives focus on standardization of extreme event characterization, </a:t>
            </a:r>
            <a:r>
              <a:rPr lang="en-GB" sz="2000" u="sng" smtClean="0">
                <a:solidFill>
                  <a:srgbClr val="008000"/>
                </a:solidFill>
              </a:rPr>
              <a:t>risk assessment </a:t>
            </a:r>
            <a:r>
              <a:rPr lang="en-GB" sz="2000" smtClean="0">
                <a:solidFill>
                  <a:srgbClr val="008000"/>
                </a:solidFill>
              </a:rPr>
              <a:t>and risk profiling at country level, and country-level implementation of databases that track disaster losses (</a:t>
            </a:r>
            <a:r>
              <a:rPr lang="en-GB" sz="2000" u="sng" smtClean="0">
                <a:solidFill>
                  <a:srgbClr val="008000"/>
                </a:solidFill>
              </a:rPr>
              <a:t>loss data)</a:t>
            </a:r>
            <a:r>
              <a:rPr lang="en-GB" sz="2000" smtClean="0">
                <a:solidFill>
                  <a:srgbClr val="008000"/>
                </a:solidFill>
              </a:rPr>
              <a:t>.</a:t>
            </a:r>
            <a:endParaRPr lang="en-US" sz="2000" smtClean="0">
              <a:solidFill>
                <a:srgbClr val="008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8" descr="gfcs_ppt_2013_3.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 name="Title 1"/>
          <p:cNvSpPr txBox="1">
            <a:spLocks/>
          </p:cNvSpPr>
          <p:nvPr/>
        </p:nvSpPr>
        <p:spPr>
          <a:xfrm>
            <a:off x="685800" y="2913063"/>
            <a:ext cx="7772400" cy="3232150"/>
          </a:xfrm>
          <a:prstGeom prst="rect">
            <a:avLst/>
          </a:prstGeom>
        </p:spPr>
        <p:txBody>
          <a:bodyPr anchor="ctr">
            <a:normAutofit/>
          </a:bodyPr>
          <a:lstStyle/>
          <a:p>
            <a:pPr algn="ctr" fontAlgn="auto">
              <a:spcAft>
                <a:spcPts val="0"/>
              </a:spcAft>
              <a:defRPr/>
            </a:pPr>
            <a:r>
              <a:rPr lang="en-US" sz="3500" dirty="0">
                <a:solidFill>
                  <a:schemeClr val="bg1"/>
                </a:solidFill>
                <a:latin typeface="Arial"/>
                <a:ea typeface="+mj-ea"/>
                <a:cs typeface="Arial"/>
              </a:rPr>
              <a:t>Thank you for your attention</a:t>
            </a:r>
          </a:p>
        </p:txBody>
      </p:sp>
      <p:sp>
        <p:nvSpPr>
          <p:cNvPr id="4" name="Title 1"/>
          <p:cNvSpPr txBox="1">
            <a:spLocks/>
          </p:cNvSpPr>
          <p:nvPr/>
        </p:nvSpPr>
        <p:spPr>
          <a:xfrm>
            <a:off x="685800" y="6367463"/>
            <a:ext cx="7772400" cy="490537"/>
          </a:xfrm>
          <a:prstGeom prst="rect">
            <a:avLst/>
          </a:prstGeom>
        </p:spPr>
        <p:txBody>
          <a:bodyPr anchor="ctr">
            <a:normAutofit/>
          </a:bodyPr>
          <a:lstStyle/>
          <a:p>
            <a:pPr algn="ctr" fontAlgn="auto">
              <a:spcAft>
                <a:spcPts val="0"/>
              </a:spcAft>
              <a:defRPr/>
            </a:pPr>
            <a:r>
              <a:rPr lang="en-US" sz="1500" dirty="0" err="1">
                <a:solidFill>
                  <a:schemeClr val="bg1">
                    <a:lumMod val="50000"/>
                  </a:schemeClr>
                </a:solidFill>
                <a:latin typeface="Arial"/>
                <a:cs typeface="Arial"/>
              </a:rPr>
              <a:t>www.wmo.int/gfcs</a:t>
            </a:r>
            <a:endParaRPr lang="en-US" sz="1500" dirty="0">
              <a:solidFill>
                <a:schemeClr val="bg1">
                  <a:lumMod val="50000"/>
                </a:schemeClr>
              </a:solidFill>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789</Words>
  <Application>Microsoft Macintosh PowerPoint</Application>
  <PresentationFormat>On-screen Show (4:3)</PresentationFormat>
  <Paragraphs>63</Paragraphs>
  <Slides>9</Slides>
  <Notes>6</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9</vt:i4>
      </vt:variant>
    </vt:vector>
  </HeadingPairs>
  <TitlesOfParts>
    <vt:vector size="15" baseType="lpstr">
      <vt:lpstr>Arial</vt:lpstr>
      <vt:lpstr>Calibri</vt:lpstr>
      <vt:lpstr>Arial Narrow</vt:lpstr>
      <vt:lpstr>ＭＳ Ｐゴシック</vt:lpstr>
      <vt:lpstr>Times New Roman</vt:lpstr>
      <vt:lpstr>Office Theme</vt:lpstr>
      <vt:lpstr>Global Framework for Climate Services Process: Filipe Lucio DRR Exemplar: Maxx Dilley (on behalf of UNISDR, UNDP, World bank,, WMO, IFRC team) DRR Compendium and Link to This Activity: Maryam Golnaraghi</vt:lpstr>
      <vt:lpstr>Process for the development of the Implementation Plan</vt:lpstr>
      <vt:lpstr>Slide 3</vt:lpstr>
      <vt:lpstr>Disaster reduction “Exemplar”</vt:lpstr>
      <vt:lpstr>Disaster reduction components</vt:lpstr>
      <vt:lpstr>Disaster reduction GFCS requirements</vt:lpstr>
      <vt:lpstr>Disaster reduction proposed initial support</vt:lpstr>
      <vt:lpstr>Extract from DRR GFCS Compendium</vt:lpstr>
      <vt:lpstr>Slide 9</vt:lpstr>
    </vt:vector>
  </TitlesOfParts>
  <Company>WMO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Alex Keshavjee</dc:creator>
  <cp:lastModifiedBy>MGolnaraghi</cp:lastModifiedBy>
  <cp:revision>31</cp:revision>
  <dcterms:created xsi:type="dcterms:W3CDTF">2013-02-21T10:13:59Z</dcterms:created>
  <dcterms:modified xsi:type="dcterms:W3CDTF">2013-06-07T10:22:25Z</dcterms:modified>
</cp:coreProperties>
</file>